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91" r:id="rId2"/>
    <p:sldId id="256" r:id="rId3"/>
    <p:sldId id="392" r:id="rId4"/>
    <p:sldId id="393" r:id="rId5"/>
    <p:sldId id="394" r:id="rId6"/>
    <p:sldId id="395" r:id="rId7"/>
    <p:sldId id="429" r:id="rId8"/>
    <p:sldId id="397" r:id="rId9"/>
    <p:sldId id="423" r:id="rId10"/>
    <p:sldId id="431" r:id="rId11"/>
    <p:sldId id="430" r:id="rId12"/>
    <p:sldId id="424" r:id="rId13"/>
    <p:sldId id="432" r:id="rId14"/>
    <p:sldId id="425" r:id="rId15"/>
    <p:sldId id="427" r:id="rId16"/>
    <p:sldId id="428" r:id="rId17"/>
    <p:sldId id="422" r:id="rId18"/>
    <p:sldId id="405" r:id="rId19"/>
    <p:sldId id="433" r:id="rId20"/>
    <p:sldId id="434" r:id="rId21"/>
    <p:sldId id="403" r:id="rId22"/>
    <p:sldId id="402" r:id="rId23"/>
    <p:sldId id="404" r:id="rId24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6923" autoAdjust="0"/>
  </p:normalViewPr>
  <p:slideViewPr>
    <p:cSldViewPr>
      <p:cViewPr varScale="1">
        <p:scale>
          <a:sx n="106" d="100"/>
          <a:sy n="106" d="100"/>
        </p:scale>
        <p:origin x="165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844" y="-84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095"/>
          </a:xfrm>
          <a:prstGeom prst="rect">
            <a:avLst/>
          </a:prstGeom>
        </p:spPr>
        <p:txBody>
          <a:bodyPr vert="horz" lIns="91276" tIns="45638" rIns="91276" bIns="45638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34" y="0"/>
            <a:ext cx="2945659" cy="496095"/>
          </a:xfrm>
          <a:prstGeom prst="rect">
            <a:avLst/>
          </a:prstGeom>
        </p:spPr>
        <p:txBody>
          <a:bodyPr vert="horz" lIns="91276" tIns="45638" rIns="91276" bIns="45638" rtlCol="0"/>
          <a:lstStyle>
            <a:lvl1pPr algn="r">
              <a:defRPr sz="1200"/>
            </a:lvl1pPr>
          </a:lstStyle>
          <a:p>
            <a:fld id="{14A6CEFE-C87F-4942-970A-EBED208A24F1}" type="datetimeFigureOut">
              <a:rPr lang="de-DE" smtClean="0"/>
              <a:t>11.06.2026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428961"/>
            <a:ext cx="2945659" cy="496094"/>
          </a:xfrm>
          <a:prstGeom prst="rect">
            <a:avLst/>
          </a:prstGeom>
        </p:spPr>
        <p:txBody>
          <a:bodyPr vert="horz" lIns="91276" tIns="45638" rIns="91276" bIns="45638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34" y="9428961"/>
            <a:ext cx="2945659" cy="496094"/>
          </a:xfrm>
          <a:prstGeom prst="rect">
            <a:avLst/>
          </a:prstGeom>
        </p:spPr>
        <p:txBody>
          <a:bodyPr vert="horz" lIns="91276" tIns="45638" rIns="91276" bIns="45638" rtlCol="0" anchor="b"/>
          <a:lstStyle>
            <a:lvl1pPr algn="r">
              <a:defRPr sz="1200"/>
            </a:lvl1pPr>
          </a:lstStyle>
          <a:p>
            <a:fld id="{6A7A4773-C8A5-42B5-9D58-481341B3B6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513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659" cy="496332"/>
          </a:xfrm>
          <a:prstGeom prst="rect">
            <a:avLst/>
          </a:prstGeom>
        </p:spPr>
        <p:txBody>
          <a:bodyPr vert="horz" lIns="91276" tIns="45638" rIns="91276" bIns="45638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332"/>
          </a:xfrm>
          <a:prstGeom prst="rect">
            <a:avLst/>
          </a:prstGeom>
        </p:spPr>
        <p:txBody>
          <a:bodyPr vert="horz" lIns="91276" tIns="45638" rIns="91276" bIns="45638" rtlCol="0"/>
          <a:lstStyle>
            <a:lvl1pPr algn="r">
              <a:defRPr sz="1200"/>
            </a:lvl1pPr>
          </a:lstStyle>
          <a:p>
            <a:fld id="{1B33F628-3D81-4FCD-986D-703DB5310A90}" type="datetimeFigureOut">
              <a:rPr lang="de-DE" smtClean="0"/>
              <a:t>11.06.2026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6" tIns="45638" rIns="91276" bIns="45638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76" tIns="45638" rIns="91276" bIns="45638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428586"/>
            <a:ext cx="2945659" cy="496332"/>
          </a:xfrm>
          <a:prstGeom prst="rect">
            <a:avLst/>
          </a:prstGeom>
        </p:spPr>
        <p:txBody>
          <a:bodyPr vert="horz" lIns="91276" tIns="45638" rIns="91276" bIns="45638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59" cy="496332"/>
          </a:xfrm>
          <a:prstGeom prst="rect">
            <a:avLst/>
          </a:prstGeom>
        </p:spPr>
        <p:txBody>
          <a:bodyPr vert="horz" lIns="91276" tIns="45638" rIns="91276" bIns="45638" rtlCol="0" anchor="b"/>
          <a:lstStyle>
            <a:lvl1pPr algn="r">
              <a:defRPr sz="1200"/>
            </a:lvl1pPr>
          </a:lstStyle>
          <a:p>
            <a:fld id="{41A19AD9-459B-4F53-AD4B-E60B01DE77F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055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79733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4281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5955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0074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1576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117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753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3319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7518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5409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9982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6383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89810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18868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4932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489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2034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2380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6917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629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1193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9630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59350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19AD9-459B-4F53-AD4B-E60B01DE77F1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3020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7504" y="1340769"/>
            <a:ext cx="8928992" cy="4896544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07504" y="404664"/>
            <a:ext cx="892899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25612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160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340769"/>
            <a:ext cx="2407096" cy="4896544"/>
          </a:xfrm>
        </p:spPr>
        <p:txBody>
          <a:bodyPr vert="eaVert"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7504" y="1340769"/>
            <a:ext cx="6408712" cy="4896544"/>
          </a:xfrm>
        </p:spPr>
        <p:txBody>
          <a:bodyPr vert="eaVert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617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7326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16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1951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211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202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894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9957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340769"/>
            <a:ext cx="5111751" cy="478539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340769"/>
            <a:ext cx="3008313" cy="47853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4765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340769"/>
            <a:ext cx="5486400" cy="33868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Freitag, 8. März 2013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Stadtverwaltung Hürth, Fachbereich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953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154"/>
            <a:ext cx="9191625" cy="635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7504" y="1340769"/>
            <a:ext cx="8928992" cy="4896544"/>
          </a:xfrm>
          <a:prstGeom prst="rect">
            <a:avLst/>
          </a:prstGeom>
          <a:solidFill>
            <a:srgbClr val="E6E6E6"/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07504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Freitag, 8. März 2013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Stadtverwaltung Hürth, Fachbereich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02896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009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6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echt.nrw.de/lrmb/verwaltungsvorschrift/beruecksichtigung-von-werkstaetten-fuer-behinderte-menschen-und-von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echt.nrw.de/lrgv/gesetz/30032018-gesetz-ueber-die-sicherung-von-tariftreue-und-mindestlohn-bei-der-vergabe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zvs@huerth.d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mtliches-verzeichnis.ihk.de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pq-verein.de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vergabe.nrw.de/VMPCenter/company/registration/step1.do?method=step1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upport.cosinex.de/unternehmen/pages/viewpage.action?pageId=2811502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erth.de/vergabemarktplatz-ausschreibungen.php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rhein-erft-kreis.d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gscheufgen@huerth.d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zvs@huerth.de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gabe.nrw.de/wirtschaft/neue-eu-schwellenwerte-ab-0101202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4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Herzlich Willkommen 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zur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Informationsveranstaltung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3600" b="1" kern="0" dirty="0">
              <a:solidFill>
                <a:srgbClr val="000000"/>
              </a:solidFill>
              <a:latin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Das neue Vergaberecht in NRW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kern="0" dirty="0">
                <a:solidFill>
                  <a:srgbClr val="FF0000"/>
                </a:solidFill>
                <a:latin typeface="Arial"/>
              </a:rPr>
              <a:t> - kurz und verständlich erklärt -</a:t>
            </a: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0767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Vorteile für Unternehmen und Handwerksbetriebe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Vereinfachte Angebotserstellung: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Der Grundsatz der Produktneutralität entfällt; Produkte dürfen vorgegeben werden, wobei der Zusatz „oder gleichwertig“ weiterhin zulässig ist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Durch die Vorgabe von Produkten verringert sich der Aufwand für die Erstellung von Angeboten.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Mehr Interaktion mit den Bietern: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Angebotsunterlagen dürfen jederzeit nachgefordert, vervollständigt oder korrigiert werden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Aufklärungen über Angebotsinhalte sind ohne Einschränkungen zulässig.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kein zwingender Ausschluss von Angeboten wegen „formellen Fehlern“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Angebote können jederzeit nachverhandelt werden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endParaRPr lang="de-DE" sz="16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3785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Vorteile für Unternehmen und Handwerksbetriebe</a:t>
            </a: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Zuschlag auf das wirtschaftlichste Angebot: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Sofern sinnvoll sollen neben dem Preis auch weitere Zuschlagskriterien berücksichtigt werden (Qualität!)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Für anerkannte Behindertenwerkstätten gilt weiterhin ein Abschlag von 15% auf den angebotenen Preis (</a:t>
            </a:r>
            <a:r>
              <a:rPr lang="de-DE" sz="1600" kern="0" dirty="0">
                <a:latin typeface="Arial"/>
                <a:hlinkClick r:id="rId3"/>
              </a:rPr>
              <a:t>vgl. Runderlass</a:t>
            </a:r>
            <a:r>
              <a:rPr lang="de-DE" sz="1600" kern="0" dirty="0">
                <a:latin typeface="Arial"/>
              </a:rPr>
              <a:t>).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endParaRPr lang="de-DE" sz="1600" kern="0" dirty="0">
              <a:latin typeface="Arial"/>
            </a:endParaRP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endParaRPr lang="de-DE" sz="16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761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Vordrucke und Formulare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Formularvorgaben entfallen</a:t>
            </a:r>
            <a:r>
              <a:rPr lang="de-DE" sz="2000" kern="0" dirty="0">
                <a:latin typeface="Arial"/>
              </a:rPr>
              <a:t> grundsätzlich:</a:t>
            </a: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Die umfangreichen Formulare aus den Vergabehandbücher gehören der Vergangenheit an. Weniger Vordrucke, weniger Aufwand beim Ausfüllen.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Nutzung bietereigener Vordrucke ist explizit möglich.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Aber:</a:t>
            </a: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 aus Dokumentationsgründen und zur Sicherstellung der Gleichbehandlung/Transparenz wird die Stadt Hürth dennoch weitgehend auf ein einheitliches und vereinfachtes Vordrucksystem umstellen.</a:t>
            </a:r>
          </a:p>
        </p:txBody>
      </p:sp>
    </p:spTree>
    <p:extLst>
      <p:ext uri="{BB962C8B-B14F-4D97-AF65-F5344CB8AC3E}">
        <p14:creationId xmlns:p14="http://schemas.microsoft.com/office/powerpoint/2010/main" val="3403748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Vordrucke und Formulare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Allgemeine Unterlagen (Verbleib beim Bieter):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Aufforderung zur Angebotsabgabe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Bewerbungsbedingungen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Wertungsmatrix (soweit notwendig)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Hinweise zum Datenschutz (DSG-VO)</a:t>
            </a: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Vertragsbedingungen</a:t>
            </a:r>
            <a:r>
              <a:rPr lang="de-DE" sz="1600" kern="0" noProof="0" dirty="0">
                <a:latin typeface="Arial"/>
              </a:rPr>
              <a:t>:</a:t>
            </a: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Vertragsbedingungen für Liefer- und Dienstleistungen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Vertragsbedingungen für Bauleistungen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Vertragsbedingungen zur Tariftreue/Mindestentlohnung (zwingend ab einem Auftragswert von 25.000,00 Euro; vgl. </a:t>
            </a:r>
            <a:r>
              <a:rPr lang="de-DE" sz="1600" kern="0" dirty="0">
                <a:latin typeface="Arial"/>
                <a:hlinkClick r:id="rId3"/>
              </a:rPr>
              <a:t>Tariftreue- und Vergabegesetz NRW</a:t>
            </a:r>
            <a:r>
              <a:rPr lang="de-DE" sz="1600" kern="0" dirty="0">
                <a:latin typeface="Arial"/>
              </a:rPr>
              <a:t>)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Vertragsbedingungen für freiberufliche Dienstleistungen (= Dienstleistungsverträge)</a:t>
            </a: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9034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Vordrucke und Formulare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Angebotsabgabe: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Angebotsschreiben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Eigenerklärung zur Eignung (falls notwendig)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Erklärung Bietergemeinschaft </a:t>
            </a:r>
            <a:r>
              <a:rPr lang="de-DE" sz="1600" kern="0" dirty="0">
                <a:latin typeface="Arial"/>
              </a:rPr>
              <a:t>(falls notwendig)</a:t>
            </a: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Erklärung Nachunternehmer (falls notwendig)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Leistungsverzeichnis mit Preisen</a:t>
            </a: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Abschluss des Vergabeverfahrens:</a:t>
            </a: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Auftragsschreiben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Auftragsbestätigung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Absagemitteilung</a:t>
            </a: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534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Bieterverzeichnis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Die Teilnahme an städtischen Vergabeverfahren ist nur möglich, wenn das Unternehmen/der Handwerksbetrieb in das Bieterverzeichnis der Stadt Hürth eingetragen ist: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Die Aufnahme kann grundsätzlich formlos per E-Mail an </a:t>
            </a:r>
            <a:r>
              <a:rPr lang="de-DE" sz="1600" kern="0" dirty="0">
                <a:latin typeface="Arial"/>
                <a:hlinkClick r:id="rId3"/>
              </a:rPr>
              <a:t>zvs@huerth.de</a:t>
            </a:r>
            <a:r>
              <a:rPr lang="de-DE" sz="1600" kern="0" dirty="0">
                <a:latin typeface="Arial"/>
              </a:rPr>
              <a:t> beantragt werden. 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Im Rahmen der Antragsstellung muss die Eignung nachgewiesen werden (Hinzufügen eigener Unterlagen oder Präqualifizierung)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Antragsformular „Eigenerklärung zur Eignung“ wird kurzfristig auf dem </a:t>
            </a:r>
            <a:r>
              <a:rPr lang="de-DE" sz="1600" kern="0" dirty="0" err="1">
                <a:latin typeface="Arial"/>
              </a:rPr>
              <a:t>Beschafferprofil</a:t>
            </a:r>
            <a:r>
              <a:rPr lang="de-DE" sz="1600" kern="0" dirty="0">
                <a:latin typeface="Arial"/>
              </a:rPr>
              <a:t> zur Verfügung gestellt. Elektronische Antragsstellung ist in der Abstimmung.</a:t>
            </a: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000" kern="0" dirty="0">
                <a:latin typeface="Arial"/>
              </a:rPr>
              <a:t>	</a:t>
            </a: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	</a:t>
            </a: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5942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Präqualifizierung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Unternehmen/Handwerksbetriebe können Ihre Eignung im Rahmen einer Präqualifizierung nachweisen.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Vorteil: Der Nachweis ist einmalig erbracht und kann durch die entsprechende Zertifizierung nachgewiesen werden.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de-DE" sz="20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Liefer- und Dienstleistungen: </a:t>
            </a:r>
            <a:r>
              <a:rPr lang="de-DE" sz="2000" kern="0" dirty="0">
                <a:latin typeface="Arial"/>
                <a:hlinkClick r:id="rId3"/>
              </a:rPr>
              <a:t>https://amtliches-verzeichnis.ihk.de/</a:t>
            </a:r>
            <a:r>
              <a:rPr lang="de-DE" sz="2000" kern="0" dirty="0">
                <a:latin typeface="Arial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de-DE" sz="2000" kern="0" dirty="0">
              <a:latin typeface="Arial"/>
            </a:endParaRPr>
          </a:p>
          <a:p>
            <a:pPr marL="342900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2000" kern="0" dirty="0">
                <a:latin typeface="Arial"/>
              </a:rPr>
              <a:t>Bauleistungen: </a:t>
            </a:r>
            <a:r>
              <a:rPr lang="de-DE" sz="2000" kern="0" dirty="0">
                <a:latin typeface="Arial"/>
                <a:hlinkClick r:id="rId4"/>
              </a:rPr>
              <a:t>https://www.pq-verein.de/</a:t>
            </a:r>
            <a:r>
              <a:rPr lang="de-DE" sz="2000" kern="0" dirty="0">
                <a:latin typeface="Arial"/>
              </a:rPr>
              <a:t> </a:t>
            </a:r>
            <a:endParaRPr lang="de-DE" sz="1600" kern="0" dirty="0">
              <a:latin typeface="Arial"/>
            </a:endParaRP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000" kern="0" dirty="0">
                <a:latin typeface="Arial"/>
              </a:rPr>
              <a:t>	</a:t>
            </a: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	</a:t>
            </a: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6940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Vergabemarktplatz Rheinland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Veröffentlichungsplattform für alle Vergabeverfahren der Stadt Hürth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Automatisierte Mitteilung über neue Vergabeverfahren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Sicherstellung der Kommunikation in Vergabeverfahren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Elektronische Angebotsabgabe</a:t>
            </a: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Einmalige und kostenfreie Registrierung unter </a:t>
            </a:r>
            <a:r>
              <a:rPr lang="de-DE" sz="2000" kern="0" dirty="0">
                <a:latin typeface="Arial"/>
                <a:hlinkClick r:id="rId3"/>
              </a:rPr>
              <a:t>https://www.evergabe.nrw.de/VMPCenter/company/registration/step1.do?method=step1</a:t>
            </a:r>
            <a:endParaRPr lang="de-DE" sz="2000" kern="0" dirty="0">
              <a:latin typeface="Arial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000" kern="0" dirty="0">
                <a:latin typeface="Arial"/>
              </a:rPr>
              <a:t> - 	Support zur Anmeldung sowie Video-Tutorials unter </a:t>
            </a:r>
            <a:r>
              <a:rPr lang="de-DE" sz="2000" kern="0" dirty="0">
                <a:latin typeface="Arial"/>
                <a:hlinkClick r:id="rId4"/>
              </a:rPr>
              <a:t>https://support.cosinex.de/unternehmen/pages/viewpage.action?pageId=28115023</a:t>
            </a:r>
            <a:endParaRPr lang="de-DE" sz="2000" kern="0" dirty="0">
              <a:latin typeface="Arial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000" kern="0" dirty="0">
                <a:latin typeface="Arial"/>
              </a:rPr>
              <a:t>	</a:t>
            </a: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	</a:t>
            </a: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5566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Beschafferprofil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der Stadt Hürth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Übersicht über alle Vergabebekanntmachungen der Stadt Hürth unter</a:t>
            </a: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000" kern="0" dirty="0">
                <a:latin typeface="Arial"/>
              </a:rPr>
              <a:t>	</a:t>
            </a:r>
            <a:r>
              <a:rPr lang="de-DE" sz="2000" kern="0" dirty="0">
                <a:latin typeface="Arial"/>
                <a:hlinkClick r:id="rId3"/>
              </a:rPr>
              <a:t>https://www.huerth.de/vergabemarktplatz-ausschreibungen.php</a:t>
            </a:r>
            <a:endParaRPr lang="de-DE" sz="2000" kern="0" dirty="0">
              <a:latin typeface="Arial"/>
            </a:endParaRP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	</a:t>
            </a: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EC9C158-63B0-4FC5-9346-B8C883F00A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43" t="15713" b="32675"/>
          <a:stretch/>
        </p:blipFill>
        <p:spPr>
          <a:xfrm>
            <a:off x="611560" y="3284983"/>
            <a:ext cx="5616624" cy="262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62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Tipps für die Teilnahme an Vergabeverfahren</a:t>
            </a: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de-DE" sz="20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Vor dem Vergabeverfahren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Eintragung in das Bieterverzeichnis der Stadt Hürth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Registrierung auf dem Vergabemarktplatz Rheinland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Teilnahme an Markterkundungen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endParaRPr lang="de-DE" sz="16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Während des Vergabeverfahrens: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Vergabeunterlagen schnellstmöglich prüfen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bei Unklarheiten unverzüglich Bieterfragen stellen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ggf. Fristverlängerungen beantragen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evtl. Produktabfragen eindeutig beantworten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dem Angebot nur die geforderten Unterlagen beifügen</a:t>
            </a: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de-DE" sz="2000" kern="0" dirty="0">
              <a:latin typeface="Arial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000" kern="0" dirty="0">
                <a:latin typeface="Arial"/>
              </a:rPr>
              <a:t>	</a:t>
            </a: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	</a:t>
            </a: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436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endParaRPr lang="de-DE" sz="2400" b="1" kern="0" dirty="0">
              <a:solidFill>
                <a:srgbClr val="000000"/>
              </a:solidFill>
              <a:latin typeface="Arial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de-DE" sz="2400" b="1" kern="0" dirty="0">
                <a:solidFill>
                  <a:srgbClr val="000000"/>
                </a:solidFill>
                <a:latin typeface="Arial"/>
              </a:rPr>
              <a:t>Inhaltsverzeichnis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Allgemeines zur Vergaberechtsreform</a:t>
            </a:r>
          </a:p>
          <a:p>
            <a:pPr marL="457200" marR="0" lvl="0" indent="-4572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Welche Vorteile ergeben sich für Unternehmen und Handwerksbetriebe?</a:t>
            </a:r>
          </a:p>
          <a:p>
            <a:pPr marL="457200" marR="0" lvl="0" indent="-4572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Vordrucke und Formulare: Was ist neu?</a:t>
            </a:r>
          </a:p>
          <a:p>
            <a:pPr marL="457200" marR="0" lvl="0" indent="-4572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Präqualifizierung, Bieterverzeichnis und Vergabemarktplatz einfach erklärt</a:t>
            </a:r>
          </a:p>
          <a:p>
            <a:pPr marL="457200" marR="0" lvl="0" indent="-4572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Tipps für die Teilnahme an Vergabeverfahren</a:t>
            </a:r>
          </a:p>
          <a:p>
            <a:pPr marL="457200" marR="0" lvl="0" indent="-4572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Offene Fragerunde und Austausch</a:t>
            </a:r>
          </a:p>
        </p:txBody>
      </p:sp>
    </p:spTree>
    <p:extLst>
      <p:ext uri="{BB962C8B-B14F-4D97-AF65-F5344CB8AC3E}">
        <p14:creationId xmlns:p14="http://schemas.microsoft.com/office/powerpoint/2010/main" val="800502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Tipps für die Teilnahme an Vergabeverfahren</a:t>
            </a: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de-DE" sz="20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Abschluss des Vergabeverfahrens: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Auftragsbestätigung schnellstmöglich zurücksenden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Kontakt mit der Bedarfsstelle aufnehmen (= weitere Umsetzung des Projekts)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ggf. Rückfragen zur Nichtberücksichtigung des Angebotes stellen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de-DE" sz="20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Nachprüfungsstelle: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Kommunalaufsicht des Rhein-Erft-Kreises; Telefon: 02271-8323012; </a:t>
            </a:r>
            <a:br>
              <a:rPr lang="de-DE" sz="1600" kern="0" dirty="0">
                <a:latin typeface="Arial"/>
              </a:rPr>
            </a:br>
            <a:r>
              <a:rPr lang="de-DE" sz="1600" kern="0" dirty="0">
                <a:latin typeface="Arial"/>
              </a:rPr>
              <a:t>E-Mail: </a:t>
            </a:r>
            <a:r>
              <a:rPr lang="de-DE" sz="1600" kern="0" dirty="0">
                <a:latin typeface="Arial"/>
                <a:hlinkClick r:id="rId3"/>
              </a:rPr>
              <a:t>info@rhein-erft-kreis.de</a:t>
            </a:r>
            <a:r>
              <a:rPr lang="de-DE" sz="1600" kern="0" dirty="0">
                <a:latin typeface="Arial"/>
              </a:rPr>
              <a:t> </a:t>
            </a: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000" kern="0" dirty="0">
                <a:latin typeface="Arial"/>
              </a:rPr>
              <a:t>	</a:t>
            </a: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000" kern="0" dirty="0">
                <a:latin typeface="Arial"/>
              </a:rPr>
              <a:t>	</a:t>
            </a:r>
          </a:p>
          <a:p>
            <a:pPr marL="361950" marR="0" lvl="0" indent="-3619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000" kern="0" dirty="0">
              <a:latin typeface="Arial"/>
            </a:endParaRP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	</a:t>
            </a: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0622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Offene Fragerunde und Austausch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0" marR="0" lvl="0" indent="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???</a:t>
            </a:r>
            <a:endParaRPr kumimoji="0" lang="de-DE" sz="4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3834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Offene Fragerunde und Austausch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Zentrale Vergabestelle:</a:t>
            </a:r>
          </a:p>
          <a:p>
            <a:pPr marL="800100" lvl="1" indent="-342900" algn="l" eaLnBrk="1" hangingPunct="1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289550" algn="l"/>
              </a:tabLst>
              <a:defRPr/>
            </a:pPr>
            <a:r>
              <a:rPr lang="de-DE" sz="1600" kern="0" dirty="0">
                <a:solidFill>
                  <a:srgbClr val="000000"/>
                </a:solidFill>
                <a:latin typeface="Arial"/>
              </a:rPr>
              <a:t>Guido Scheufgen</a:t>
            </a:r>
            <a:endParaRPr lang="de-DE" sz="1600" kern="0" noProof="0" dirty="0">
              <a:solidFill>
                <a:srgbClr val="000000"/>
              </a:solidFill>
              <a:latin typeface="Arial"/>
            </a:endParaRPr>
          </a:p>
          <a:p>
            <a:pPr marL="800100" lvl="1" indent="-342900" algn="l" eaLnBrk="1" hangingPunct="1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289550" algn="l"/>
              </a:tabLst>
              <a:defRPr/>
            </a:pPr>
            <a:r>
              <a:rPr lang="de-DE" sz="1600" kern="0" dirty="0">
                <a:solidFill>
                  <a:srgbClr val="000000"/>
                </a:solidFill>
                <a:latin typeface="Arial"/>
              </a:rPr>
              <a:t>E-Mail: </a:t>
            </a:r>
            <a:r>
              <a:rPr lang="de-DE" sz="1600" kern="0" dirty="0">
                <a:solidFill>
                  <a:srgbClr val="000000"/>
                </a:solidFill>
                <a:latin typeface="Arial"/>
                <a:hlinkClick r:id="rId3"/>
              </a:rPr>
              <a:t>gscheufgen@huerth.de</a:t>
            </a:r>
            <a:r>
              <a:rPr lang="de-DE" sz="1600" kern="0" dirty="0">
                <a:solidFill>
                  <a:srgbClr val="000000"/>
                </a:solidFill>
                <a:latin typeface="Arial"/>
              </a:rPr>
              <a:t> oder </a:t>
            </a:r>
            <a:r>
              <a:rPr lang="de-DE" sz="1600" kern="0" dirty="0">
                <a:solidFill>
                  <a:srgbClr val="000000"/>
                </a:solidFill>
                <a:latin typeface="Arial"/>
                <a:hlinkClick r:id="rId4"/>
              </a:rPr>
              <a:t>zvs@huerth.de</a:t>
            </a:r>
            <a:r>
              <a:rPr lang="de-DE" sz="1600" kern="0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marL="800100" lvl="1" indent="-342900" algn="l" eaLnBrk="1" hangingPunct="1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289550" algn="l"/>
              </a:tabLst>
              <a:defRPr/>
            </a:pPr>
            <a:r>
              <a:rPr lang="de-DE" sz="1600" kern="0" dirty="0">
                <a:solidFill>
                  <a:srgbClr val="000000"/>
                </a:solidFill>
                <a:latin typeface="Arial"/>
              </a:rPr>
              <a:t>Telefon: 02233 – 53109</a:t>
            </a:r>
          </a:p>
        </p:txBody>
      </p:sp>
    </p:spTree>
    <p:extLst>
      <p:ext uri="{BB962C8B-B14F-4D97-AF65-F5344CB8AC3E}">
        <p14:creationId xmlns:p14="http://schemas.microsoft.com/office/powerpoint/2010/main" val="82149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Vielen Dank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600" b="1" kern="0" dirty="0">
                <a:solidFill>
                  <a:srgbClr val="000000"/>
                </a:solidFill>
                <a:latin typeface="Arial"/>
              </a:rPr>
              <a:t>für die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711493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Kommunale Vergabe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kern="0" dirty="0">
                <a:solidFill>
                  <a:srgbClr val="FF0000"/>
                </a:solidFill>
                <a:latin typeface="Arial"/>
              </a:rPr>
              <a:t>„e wie einfach“</a:t>
            </a: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Durch die Reform des § 75a GO NRW entfällt die Verpflichtung der Kommunen im Unterschwellenbereich die Kommunalen Vergabegrundsätze zu beachten.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Folge: keine Anwendung der UVgO bzw. der VOB/A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Bürokratieabbau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2000" kern="0" dirty="0">
                <a:solidFill>
                  <a:srgbClr val="000000"/>
                </a:solidFill>
                <a:latin typeface="Arial"/>
              </a:rPr>
              <a:t>Beschleunigung von Beschaffungsvorgängen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Gültig ab dem 01.01.2026!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Einschränkende Regelungen bedürfen eines Satzungsbeschlusses.</a:t>
            </a:r>
          </a:p>
        </p:txBody>
      </p:sp>
    </p:spTree>
    <p:extLst>
      <p:ext uri="{BB962C8B-B14F-4D97-AF65-F5344CB8AC3E}">
        <p14:creationId xmlns:p14="http://schemas.microsoft.com/office/powerpoint/2010/main" val="163064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Kommunale Vergabe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„e wie einfach“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0" marR="0" lvl="0" indent="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Die Vergabe von öffentlichen Aufträgen muss wie folgt gestaltet werden:</a:t>
            </a: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F1D85E-CC2E-47C4-B5F2-B435A8C48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701" y="3430334"/>
            <a:ext cx="537659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62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Gestaltungsfreiheiten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A9C7676-E00C-4449-9D18-72D72789E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32" y="2567173"/>
            <a:ext cx="7596336" cy="172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8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Verfahrensfreiheiten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8490E9F-0345-4393-896E-2F0D31568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124" y="2566800"/>
            <a:ext cx="5815751" cy="1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8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Wichtiger Hinweis!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Die nachfolgenden Ausführungen entsprechen ausschließlich der Umsetzung des § 75a GO NRW durch die Stadt Hürth.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Grundsatz: größtmögliche Flexibilisierung des Vergaberechts!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de-DE" sz="2000" kern="0" dirty="0"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Ausnahmen: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Vergabeverfahren oberhalb des </a:t>
            </a:r>
            <a:r>
              <a:rPr lang="de-DE" sz="1600" kern="0" dirty="0">
                <a:latin typeface="Arial"/>
                <a:hlinkClick r:id="rId3"/>
              </a:rPr>
              <a:t>EU-Schwellenwertes </a:t>
            </a:r>
            <a:endParaRPr lang="de-DE" sz="1600" kern="0" dirty="0">
              <a:latin typeface="Arial"/>
            </a:endParaRP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Andere Kommunen in NRW haben die Regelungen des § 75a GO NRW durch Satzungsbeschlüsse eingeschränkt.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Außerhalb von NRW finden weiterhin die UVgO und die VOB/A Anwendung.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Bei Fördermitteln können Anforderungen aufgrund der Bestimmungen des Fördermittelbescheides abweichen.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8477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Vergaberecht als „Werkzeugkoffer“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highlight>
                <a:srgbClr val="FFFF00"/>
              </a:highlight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Die tatsächliche Ausgestaltung eines Vergabeverfahrens wird im Rahmen einer Einzelfallentscheidung festgelegt: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Standard: Direktauftrag oder Verhandlungsvergabe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Kriterien: Auftragswert, Schnelligkeit bzw. Dringlichkeit, Wichtigkeit eines größtmöglichen Wettbewerbs</a:t>
            </a: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B12C66D-503C-404E-B773-CC993B7C8E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6"/>
          <a:stretch/>
        </p:blipFill>
        <p:spPr>
          <a:xfrm>
            <a:off x="3233365" y="3800256"/>
            <a:ext cx="2677269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74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6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843808" y="6356351"/>
            <a:ext cx="3456384" cy="365125"/>
          </a:xfrm>
        </p:spPr>
        <p:txBody>
          <a:bodyPr/>
          <a:lstStyle/>
          <a:p>
            <a:r>
              <a:rPr lang="de-DE" dirty="0"/>
              <a:t>Stadtverwaltung Hürth, Amt 13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C2A9D835-2060-4CB2-B93F-94072434810B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Vergaberechtsreform 2026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1507216"/>
            <a:ext cx="8640960" cy="45860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Vorteile für Unternehmen und Handwerksbetriebe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0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kern="0" dirty="0">
                <a:latin typeface="Arial"/>
              </a:rPr>
              <a:t>Auswahl der Bieter: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Auf Eignungsprüfungen kann verzichtet werden, wenn die Eignung bekannt ist.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Beschränkungen auf regionale Bieter sind aus Gründen der Wirtschaftlichkeit und Sparsamkeit zulässig.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kumimoji="0" lang="de-DE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Ein zwingender Bieterwechsel ist nicht mehr notwendig. „Kettenbeauftragungen“ sind damit aus wirtschaftlichen Gründen möglich.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Verringerung des bürokratischen Aufwands: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Direktaufträge sind unter Beachtung der Wirtschaftlichkeit und Sparsamkeit jederzeit möglich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kürzere Vergabefristen und schnellere Vergabeentscheidungen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Angebotsabgabe per E-Mail ist grundsätzlich zulässig</a:t>
            </a:r>
          </a:p>
          <a:p>
            <a:pPr marL="800100" lvl="1" indent="-342900" algn="l" eaLnBrk="1" hangingPunct="1">
              <a:lnSpc>
                <a:spcPct val="80000"/>
              </a:lnSpc>
              <a:buFontTx/>
              <a:buChar char="-"/>
              <a:defRPr/>
            </a:pPr>
            <a:r>
              <a:rPr lang="de-DE" sz="1600" kern="0" dirty="0">
                <a:latin typeface="Arial"/>
              </a:rPr>
              <a:t>Weniger Dokumentations- und Formularpflichten</a:t>
            </a: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lvl="1" algn="l" eaLnBrk="1" hangingPunct="1">
              <a:lnSpc>
                <a:spcPct val="80000"/>
              </a:lnSpc>
              <a:defRPr/>
            </a:pPr>
            <a:endParaRPr kumimoji="0" lang="de-D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96211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>
            <a:alpha val="0"/>
          </a:srgbClr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1215</Words>
  <Application>Microsoft Office PowerPoint</Application>
  <PresentationFormat>Bildschirmpräsentation (4:3)</PresentationFormat>
  <Paragraphs>338</Paragraphs>
  <Slides>23</Slides>
  <Notes>23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6" baseType="lpstr">
      <vt:lpstr>Arial</vt:lpstr>
      <vt:lpstr>Calibri</vt:lpstr>
      <vt:lpstr>Larissa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  <vt:lpstr>Vergaberechtsreform 2026</vt:lpstr>
    </vt:vector>
  </TitlesOfParts>
  <Company>Hürth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rskur</dc:creator>
  <cp:lastModifiedBy>Scheufgen, Guido</cp:lastModifiedBy>
  <cp:revision>207</cp:revision>
  <cp:lastPrinted>2026-03-06T07:03:11Z</cp:lastPrinted>
  <dcterms:created xsi:type="dcterms:W3CDTF">2013-03-08T09:37:17Z</dcterms:created>
  <dcterms:modified xsi:type="dcterms:W3CDTF">2026-06-11T08:27:38Z</dcterms:modified>
</cp:coreProperties>
</file>